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71" r:id="rId4"/>
  </p:sldMasterIdLst>
  <p:notesMasterIdLst>
    <p:notesMasterId r:id="rId6"/>
  </p:notesMasterIdLst>
  <p:handoutMasterIdLst>
    <p:handoutMasterId r:id="rId7"/>
  </p:handoutMasterIdLst>
  <p:sldIdLst>
    <p:sldId id="1064" r:id="rId5"/>
  </p:sldIdLst>
  <p:sldSz cx="9144000" cy="5143500" type="screen16x9"/>
  <p:notesSz cx="6858000" cy="9144000"/>
  <p:embeddedFontLst>
    <p:embeddedFont>
      <p:font typeface="Metropolis" pitchFamily="2" charset="77"/>
      <p:regular r:id="rId8"/>
    </p:embeddedFont>
    <p:embeddedFont>
      <p:font typeface="Metropolis Light" pitchFamily="2" charset="77"/>
      <p:regular r:id="rId9"/>
      <p:italic r:id="rId10"/>
    </p:embeddedFont>
  </p:embeddedFontLst>
  <p:custDataLst>
    <p:tags r:id="rId11"/>
  </p:custDataLst>
  <p:defaultTextStyle>
    <a:defPPr>
      <a:defRPr lang="en-US"/>
    </a:defPPr>
    <a:lvl1pPr marL="0" algn="l" defTabSz="68585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26" algn="l" defTabSz="68585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51" algn="l" defTabSz="68585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77" algn="l" defTabSz="68585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703" algn="l" defTabSz="68585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628" algn="l" defTabSz="68585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554" algn="l" defTabSz="68585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480" algn="l" defTabSz="68585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405" algn="l" defTabSz="685851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Mware Visuals" id="{48606C21-528B-43E9-92C2-D731BCDD6F69}">
          <p14:sldIdLst>
            <p14:sldId id="10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1DA"/>
    <a:srgbClr val="FFA21C"/>
    <a:srgbClr val="78BE20"/>
    <a:srgbClr val="1D428A"/>
    <a:srgbClr val="B3B3B3"/>
    <a:srgbClr val="BFBFBF"/>
    <a:srgbClr val="B2B2B2"/>
    <a:srgbClr val="D0D0D0"/>
    <a:srgbClr val="C4C4C4"/>
    <a:srgbClr val="C7C7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7E33D2-8EA3-1AF8-E0DC-1B38CB7ED38D}" v="436" dt="2022-07-07T16:20:29.260"/>
  </p1510:revLst>
</p1510:revInfo>
</file>

<file path=ppt/tableStyles.xml><?xml version="1.0" encoding="utf-8"?>
<a:tblStyleLst xmlns:a="http://schemas.openxmlformats.org/drawingml/2006/main" def="{EB9631B5-78F2-41C9-869B-9F39066F8104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01"/>
    <p:restoredTop sz="94694"/>
  </p:normalViewPr>
  <p:slideViewPr>
    <p:cSldViewPr snapToGrid="0">
      <p:cViewPr>
        <p:scale>
          <a:sx n="210" d="100"/>
          <a:sy n="210" d="100"/>
        </p:scale>
        <p:origin x="-128" y="-12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gs" Target="tags/tag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7/24/22</a:t>
            </a:fld>
            <a:endParaRPr lang="en-US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sv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7/24/22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7400" y="609600"/>
            <a:ext cx="5283200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51" rtl="0" eaLnBrk="1" latinLnBrk="0" hangingPunct="1">
      <a:defRPr sz="9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342926" algn="l" defTabSz="685851" rtl="0" eaLnBrk="1" latinLnBrk="0" hangingPunct="1">
      <a:defRPr sz="9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685851" algn="l" defTabSz="685851" rtl="0" eaLnBrk="1" latinLnBrk="0" hangingPunct="1">
      <a:defRPr sz="9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028777" algn="l" defTabSz="685851" rtl="0" eaLnBrk="1" latinLnBrk="0" hangingPunct="1">
      <a:defRPr sz="9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371703" algn="l" defTabSz="685851" rtl="0" eaLnBrk="1" latinLnBrk="0" hangingPunct="1">
      <a:defRPr sz="9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1714628" algn="l" defTabSz="68585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554" algn="l" defTabSz="68585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480" algn="l" defTabSz="68585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405" algn="l" defTabSz="68585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05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972338D-58E5-4FC7-8780-D33D81046311}"/>
              </a:ext>
            </a:extLst>
          </p:cNvPr>
          <p:cNvGrpSpPr/>
          <p:nvPr userDrawn="1"/>
        </p:nvGrpSpPr>
        <p:grpSpPr>
          <a:xfrm>
            <a:off x="7273925" y="0"/>
            <a:ext cx="1870076" cy="719137"/>
            <a:chOff x="5403849" y="0"/>
            <a:chExt cx="1870076" cy="71913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47E2D08-A16E-4B68-B774-6C776353929C}"/>
                </a:ext>
              </a:extLst>
            </p:cNvPr>
            <p:cNvSpPr/>
            <p:nvPr userDrawn="1"/>
          </p:nvSpPr>
          <p:spPr>
            <a:xfrm>
              <a:off x="5626099" y="0"/>
              <a:ext cx="1647826" cy="719137"/>
            </a:xfrm>
            <a:custGeom>
              <a:avLst/>
              <a:gdLst>
                <a:gd name="connsiteX0" fmla="*/ 0 w 939800"/>
                <a:gd name="connsiteY0" fmla="*/ 0 h 719137"/>
                <a:gd name="connsiteX1" fmla="*/ 939800 w 939800"/>
                <a:gd name="connsiteY1" fmla="*/ 0 h 719137"/>
                <a:gd name="connsiteX2" fmla="*/ 939800 w 939800"/>
                <a:gd name="connsiteY2" fmla="*/ 719137 h 719137"/>
                <a:gd name="connsiteX3" fmla="*/ 0 w 939800"/>
                <a:gd name="connsiteY3" fmla="*/ 719137 h 719137"/>
                <a:gd name="connsiteX4" fmla="*/ 0 w 939800"/>
                <a:gd name="connsiteY4" fmla="*/ 0 h 719137"/>
                <a:gd name="connsiteX0" fmla="*/ 708025 w 1647825"/>
                <a:gd name="connsiteY0" fmla="*/ 0 h 719137"/>
                <a:gd name="connsiteX1" fmla="*/ 1647825 w 1647825"/>
                <a:gd name="connsiteY1" fmla="*/ 0 h 719137"/>
                <a:gd name="connsiteX2" fmla="*/ 1647825 w 1647825"/>
                <a:gd name="connsiteY2" fmla="*/ 719137 h 719137"/>
                <a:gd name="connsiteX3" fmla="*/ 0 w 1647825"/>
                <a:gd name="connsiteY3" fmla="*/ 719137 h 719137"/>
                <a:gd name="connsiteX4" fmla="*/ 708025 w 1647825"/>
                <a:gd name="connsiteY4" fmla="*/ 0 h 719137"/>
                <a:gd name="connsiteX0" fmla="*/ 708025 w 1647825"/>
                <a:gd name="connsiteY0" fmla="*/ 0 h 719137"/>
                <a:gd name="connsiteX1" fmla="*/ 1647825 w 1647825"/>
                <a:gd name="connsiteY1" fmla="*/ 0 h 719137"/>
                <a:gd name="connsiteX2" fmla="*/ 955675 w 1647825"/>
                <a:gd name="connsiteY2" fmla="*/ 719137 h 719137"/>
                <a:gd name="connsiteX3" fmla="*/ 0 w 1647825"/>
                <a:gd name="connsiteY3" fmla="*/ 719137 h 719137"/>
                <a:gd name="connsiteX4" fmla="*/ 708025 w 1647825"/>
                <a:gd name="connsiteY4" fmla="*/ 0 h 719137"/>
                <a:gd name="connsiteX0" fmla="*/ 708025 w 1647825"/>
                <a:gd name="connsiteY0" fmla="*/ 0 h 719137"/>
                <a:gd name="connsiteX1" fmla="*/ 1647825 w 1647825"/>
                <a:gd name="connsiteY1" fmla="*/ 0 h 719137"/>
                <a:gd name="connsiteX2" fmla="*/ 1447801 w 1647825"/>
                <a:gd name="connsiteY2" fmla="*/ 206375 h 719137"/>
                <a:gd name="connsiteX3" fmla="*/ 955675 w 1647825"/>
                <a:gd name="connsiteY3" fmla="*/ 719137 h 719137"/>
                <a:gd name="connsiteX4" fmla="*/ 0 w 1647825"/>
                <a:gd name="connsiteY4" fmla="*/ 719137 h 719137"/>
                <a:gd name="connsiteX5" fmla="*/ 708025 w 1647825"/>
                <a:gd name="connsiteY5" fmla="*/ 0 h 719137"/>
                <a:gd name="connsiteX0" fmla="*/ 708025 w 1647826"/>
                <a:gd name="connsiteY0" fmla="*/ 0 h 719137"/>
                <a:gd name="connsiteX1" fmla="*/ 1647825 w 1647826"/>
                <a:gd name="connsiteY1" fmla="*/ 0 h 719137"/>
                <a:gd name="connsiteX2" fmla="*/ 1647826 w 1647826"/>
                <a:gd name="connsiteY2" fmla="*/ 371475 h 719137"/>
                <a:gd name="connsiteX3" fmla="*/ 955675 w 1647826"/>
                <a:gd name="connsiteY3" fmla="*/ 719137 h 719137"/>
                <a:gd name="connsiteX4" fmla="*/ 0 w 1647826"/>
                <a:gd name="connsiteY4" fmla="*/ 719137 h 719137"/>
                <a:gd name="connsiteX5" fmla="*/ 708025 w 1647826"/>
                <a:gd name="connsiteY5" fmla="*/ 0 h 719137"/>
                <a:gd name="connsiteX0" fmla="*/ 708025 w 1647826"/>
                <a:gd name="connsiteY0" fmla="*/ 0 h 719137"/>
                <a:gd name="connsiteX1" fmla="*/ 1647825 w 1647826"/>
                <a:gd name="connsiteY1" fmla="*/ 0 h 719137"/>
                <a:gd name="connsiteX2" fmla="*/ 1647826 w 1647826"/>
                <a:gd name="connsiteY2" fmla="*/ 371475 h 719137"/>
                <a:gd name="connsiteX3" fmla="*/ 1285875 w 1647826"/>
                <a:gd name="connsiteY3" fmla="*/ 719137 h 719137"/>
                <a:gd name="connsiteX4" fmla="*/ 0 w 1647826"/>
                <a:gd name="connsiteY4" fmla="*/ 719137 h 719137"/>
                <a:gd name="connsiteX5" fmla="*/ 708025 w 1647826"/>
                <a:gd name="connsiteY5" fmla="*/ 0 h 719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826" h="719137">
                  <a:moveTo>
                    <a:pt x="708025" y="0"/>
                  </a:moveTo>
                  <a:lnTo>
                    <a:pt x="1647825" y="0"/>
                  </a:lnTo>
                  <a:cubicBezTo>
                    <a:pt x="1647825" y="123825"/>
                    <a:pt x="1647826" y="247650"/>
                    <a:pt x="1647826" y="371475"/>
                  </a:cubicBezTo>
                  <a:lnTo>
                    <a:pt x="1285875" y="719137"/>
                  </a:lnTo>
                  <a:lnTo>
                    <a:pt x="0" y="719137"/>
                  </a:lnTo>
                  <a:lnTo>
                    <a:pt x="708025" y="0"/>
                  </a:lnTo>
                  <a:close/>
                </a:path>
              </a:pathLst>
            </a:custGeom>
            <a:gradFill flip="none" rotWithShape="0">
              <a:gsLst>
                <a:gs pos="37000">
                  <a:srgbClr val="1D428A"/>
                </a:gs>
                <a:gs pos="0">
                  <a:srgbClr val="1D428A"/>
                </a:gs>
                <a:gs pos="100000">
                  <a:srgbClr val="0091DA"/>
                </a:gs>
              </a:gsLst>
              <a:lin ang="189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3" name="Parallelogram 2">
              <a:extLst>
                <a:ext uri="{FF2B5EF4-FFF2-40B4-BE49-F238E27FC236}">
                  <a16:creationId xmlns:a16="http://schemas.microsoft.com/office/drawing/2014/main" id="{D60020AA-8342-435C-BB8C-A5A1103A4499}"/>
                </a:ext>
              </a:extLst>
            </p:cNvPr>
            <p:cNvSpPr/>
            <p:nvPr userDrawn="1"/>
          </p:nvSpPr>
          <p:spPr>
            <a:xfrm>
              <a:off x="5403849" y="127000"/>
              <a:ext cx="1041400" cy="592137"/>
            </a:xfrm>
            <a:prstGeom prst="parallelogram">
              <a:avLst>
                <a:gd name="adj" fmla="val 97767"/>
              </a:avLst>
            </a:prstGeom>
            <a:gradFill>
              <a:gsLst>
                <a:gs pos="23000">
                  <a:srgbClr val="78BE20"/>
                </a:gs>
                <a:gs pos="0">
                  <a:srgbClr val="78BE20"/>
                </a:gs>
                <a:gs pos="100000">
                  <a:srgbClr val="78BE20">
                    <a:alpha val="25000"/>
                  </a:srgbClr>
                </a:gs>
              </a:gsLst>
              <a:lin ang="189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A33D253B-1EC1-4EBE-9F2F-6E76CC7985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6763" y="4947481"/>
            <a:ext cx="607218" cy="944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661825-1F32-43AE-AF81-ABF94E8314B0}"/>
              </a:ext>
            </a:extLst>
          </p:cNvPr>
          <p:cNvSpPr txBox="1"/>
          <p:nvPr userDrawn="1"/>
        </p:nvSpPr>
        <p:spPr>
          <a:xfrm>
            <a:off x="4264026" y="4940334"/>
            <a:ext cx="866774" cy="118494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770" b="1"/>
              <a:t>CONFIDENTIAL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3834F05-C088-4EB4-99D8-5A40080A862B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0" y="4845845"/>
            <a:ext cx="9144000" cy="0"/>
          </a:xfrm>
          <a:prstGeom prst="line">
            <a:avLst/>
          </a:prstGeom>
          <a:ln w="3175">
            <a:solidFill>
              <a:schemeClr val="tx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0729B8CC-872E-48FC-B457-CE6648D669C6}"/>
              </a:ext>
            </a:extLst>
          </p:cNvPr>
          <p:cNvPicPr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33" y="4845845"/>
            <a:ext cx="827742" cy="3019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059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4970" y="309563"/>
            <a:ext cx="8252902" cy="28575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200153"/>
            <a:ext cx="8229600" cy="34353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949968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51" rtl="0" eaLnBrk="1" latinLnBrk="0" hangingPunct="1">
        <a:lnSpc>
          <a:spcPct val="90000"/>
        </a:lnSpc>
        <a:spcBef>
          <a:spcPct val="0"/>
        </a:spcBef>
        <a:buNone/>
        <a:defRPr sz="21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685851" rtl="0" eaLnBrk="1" latinLnBrk="0" hangingPunct="1">
        <a:lnSpc>
          <a:spcPct val="100000"/>
        </a:lnSpc>
        <a:spcBef>
          <a:spcPts val="135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1500" kern="1200">
          <a:solidFill>
            <a:schemeClr val="tx2"/>
          </a:solidFill>
          <a:latin typeface="+mn-lt"/>
          <a:ea typeface="+mn-ea"/>
          <a:cs typeface="+mn-cs"/>
        </a:defRPr>
      </a:lvl1pPr>
      <a:lvl2pPr marL="342926" indent="-138123" algn="l" defTabSz="685851" rtl="0" eaLnBrk="1" latinLnBrk="0" hangingPunct="1">
        <a:lnSpc>
          <a:spcPct val="100000"/>
        </a:lnSpc>
        <a:spcBef>
          <a:spcPts val="225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558445" indent="-127407" algn="l" defTabSz="685851" rtl="0" eaLnBrk="1" latinLnBrk="0" hangingPunct="1">
        <a:lnSpc>
          <a:spcPct val="100000"/>
        </a:lnSpc>
        <a:spcBef>
          <a:spcPts val="225"/>
        </a:spcBef>
        <a:spcAft>
          <a:spcPts val="0"/>
        </a:spcAft>
        <a:buClr>
          <a:schemeClr val="tx2"/>
        </a:buClr>
        <a:buSzPct val="90000"/>
        <a:buFont typeface="Arial" panose="020B0604020202020204" pitchFamily="34" charset="0"/>
        <a:buChar char="–"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727527" indent="-125025" algn="l" defTabSz="685851" rtl="0" eaLnBrk="1" latinLnBrk="0" hangingPunct="1">
        <a:lnSpc>
          <a:spcPct val="100000"/>
        </a:lnSpc>
        <a:spcBef>
          <a:spcPts val="225"/>
        </a:spcBef>
        <a:buClr>
          <a:schemeClr val="tx2"/>
        </a:buClr>
        <a:buSzPct val="90000"/>
        <a:buFont typeface="Arial" panose="020B0604020202020204" pitchFamily="34" charset="0"/>
        <a:buChar char="•"/>
        <a:defRPr sz="1000" kern="1200">
          <a:solidFill>
            <a:schemeClr val="tx2"/>
          </a:solidFill>
          <a:latin typeface="+mn-lt"/>
          <a:ea typeface="+mn-ea"/>
          <a:cs typeface="+mn-cs"/>
        </a:defRPr>
      </a:lvl4pPr>
      <a:lvl5pPr marL="857314" indent="-103593" algn="l" defTabSz="685851" rtl="0" eaLnBrk="1" latinLnBrk="0" hangingPunct="1">
        <a:lnSpc>
          <a:spcPct val="100000"/>
        </a:lnSpc>
        <a:spcBef>
          <a:spcPts val="225"/>
        </a:spcBef>
        <a:buClr>
          <a:schemeClr val="tx2"/>
        </a:buClr>
        <a:buSzPct val="90000"/>
        <a:buFont typeface="Arial" panose="020B0604020202020204" pitchFamily="34" charset="0"/>
        <a:buChar char="–"/>
        <a:tabLst/>
        <a:defRPr sz="1000" kern="1200">
          <a:solidFill>
            <a:schemeClr val="tx2"/>
          </a:solidFill>
          <a:latin typeface="+mn-lt"/>
          <a:ea typeface="+mn-ea"/>
          <a:cs typeface="+mn-cs"/>
        </a:defRPr>
      </a:lvl5pPr>
      <a:lvl6pPr marL="171463" indent="-171463" algn="l" defTabSz="685851" rtl="0" eaLnBrk="1" latinLnBrk="0" hangingPunct="1">
        <a:lnSpc>
          <a:spcPct val="100000"/>
        </a:lnSpc>
        <a:spcBef>
          <a:spcPts val="1350"/>
        </a:spcBef>
        <a:buClr>
          <a:schemeClr val="tx2"/>
        </a:buClr>
        <a:buSzPct val="90000"/>
        <a:buFont typeface="+mj-lt"/>
        <a:buAutoNum type="arabicPeriod"/>
        <a:defRPr sz="1500" kern="1200">
          <a:solidFill>
            <a:schemeClr val="tx2"/>
          </a:solidFill>
          <a:latin typeface="+mn-lt"/>
          <a:ea typeface="+mn-ea"/>
          <a:cs typeface="+mn-cs"/>
        </a:defRPr>
      </a:lvl6pPr>
      <a:lvl7pPr marL="384601" indent="-171463" algn="l" defTabSz="685851" rtl="0" eaLnBrk="1" latinLnBrk="0" hangingPunct="1">
        <a:lnSpc>
          <a:spcPct val="100000"/>
        </a:lnSpc>
        <a:spcBef>
          <a:spcPts val="225"/>
        </a:spcBef>
        <a:buClr>
          <a:schemeClr val="tx2"/>
        </a:buClr>
        <a:buSzPct val="90000"/>
        <a:buFont typeface="+mj-lt"/>
        <a:buAutoNum type="alphaLcPeriod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556064" indent="-125025" algn="l" defTabSz="685851" rtl="0" eaLnBrk="1" latinLnBrk="0" hangingPunct="1">
        <a:lnSpc>
          <a:spcPct val="90000"/>
        </a:lnSpc>
        <a:spcBef>
          <a:spcPts val="450"/>
        </a:spcBef>
        <a:buClr>
          <a:schemeClr val="tx2"/>
        </a:buClr>
        <a:buSzPct val="90000"/>
        <a:buFont typeface="+mj-lt"/>
        <a:buAutoNum type="romanLcPeriod"/>
        <a:defRPr sz="1000" kern="1200">
          <a:solidFill>
            <a:schemeClr val="tx2"/>
          </a:solidFill>
          <a:latin typeface="+mn-lt"/>
          <a:ea typeface="+mn-ea"/>
          <a:cs typeface="+mn-cs"/>
        </a:defRPr>
      </a:lvl8pPr>
      <a:lvl9pPr marL="213138" indent="-213138" algn="l" defTabSz="685851" rtl="0" eaLnBrk="1" latinLnBrk="0" hangingPunct="1">
        <a:lnSpc>
          <a:spcPct val="100000"/>
        </a:lnSpc>
        <a:spcBef>
          <a:spcPts val="1350"/>
        </a:spcBef>
        <a:buClr>
          <a:schemeClr val="tx2"/>
        </a:buClr>
        <a:buSzPct val="90000"/>
        <a:buFont typeface="+mj-lt"/>
        <a:buAutoNum type="alphaUcPeriod"/>
        <a:defRPr sz="15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5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26" algn="l" defTabSz="68585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51" algn="l" defTabSz="68585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77" algn="l" defTabSz="68585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703" algn="l" defTabSz="68585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628" algn="l" defTabSz="68585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554" algn="l" defTabSz="68585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480" algn="l" defTabSz="68585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405" algn="l" defTabSz="685851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5">
            <a:extLst>
              <a:ext uri="{FF2B5EF4-FFF2-40B4-BE49-F238E27FC236}">
                <a16:creationId xmlns:a16="http://schemas.microsoft.com/office/drawing/2014/main" id="{92FD76D0-0D0F-FD4D-B527-5470777F88A1}"/>
              </a:ext>
            </a:extLst>
          </p:cNvPr>
          <p:cNvSpPr txBox="1">
            <a:spLocks/>
          </p:cNvSpPr>
          <p:nvPr/>
        </p:nvSpPr>
        <p:spPr>
          <a:xfrm>
            <a:off x="0" y="-162636"/>
            <a:ext cx="8198396" cy="591744"/>
          </a:xfrm>
          <a:prstGeom prst="rect">
            <a:avLst/>
          </a:prstGeom>
        </p:spPr>
        <p:txBody>
          <a:bodyPr wrap="square" lIns="91440" tIns="45720" rIns="91440" bIns="45720" anchor="ctr">
            <a:noAutofit/>
          </a:bodyPr>
          <a:lstStyle>
            <a:lvl1pPr algn="l" defTabSz="6858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1500" dirty="0">
                <a:solidFill>
                  <a:srgbClr val="1D428A"/>
                </a:solidFill>
              </a:rPr>
              <a:t>THROUGHPUT ANOMALY DETECTION IN KUBERNETES CLUSER WITH ANTREA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4A3F998-F9DF-439B-9279-59DE078E3160}"/>
              </a:ext>
            </a:extLst>
          </p:cNvPr>
          <p:cNvSpPr txBox="1">
            <a:spLocks/>
          </p:cNvSpPr>
          <p:nvPr/>
        </p:nvSpPr>
        <p:spPr>
          <a:xfrm>
            <a:off x="0" y="305997"/>
            <a:ext cx="7198995" cy="246221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 algn="l" defTabSz="6858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000" dirty="0">
                <a:solidFill>
                  <a:srgbClr val="78BE20"/>
                </a:solidFill>
              </a:rPr>
              <a:t>Subramanian Venkataraman, Yongming Ding (Mentor), Salvatore Orlando (Manager)</a:t>
            </a:r>
            <a:endParaRPr lang="en-US" sz="1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E3DA6F5-19A2-9AF0-37C9-F691488428FA}"/>
              </a:ext>
            </a:extLst>
          </p:cNvPr>
          <p:cNvSpPr/>
          <p:nvPr/>
        </p:nvSpPr>
        <p:spPr>
          <a:xfrm>
            <a:off x="168056" y="2965191"/>
            <a:ext cx="1467293" cy="175304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5A562D-F6AE-0D3C-D232-B5D4574432CB}"/>
              </a:ext>
            </a:extLst>
          </p:cNvPr>
          <p:cNvSpPr/>
          <p:nvPr/>
        </p:nvSpPr>
        <p:spPr>
          <a:xfrm>
            <a:off x="168056" y="2965192"/>
            <a:ext cx="1467293" cy="47450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F70500-E017-7FE6-35EF-23D80BCE0942}"/>
              </a:ext>
            </a:extLst>
          </p:cNvPr>
          <p:cNvSpPr/>
          <p:nvPr/>
        </p:nvSpPr>
        <p:spPr>
          <a:xfrm>
            <a:off x="1877505" y="2965191"/>
            <a:ext cx="1467293" cy="1753043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1FE1EC-BADE-CEB0-67F8-4D047E0656FD}"/>
              </a:ext>
            </a:extLst>
          </p:cNvPr>
          <p:cNvSpPr/>
          <p:nvPr/>
        </p:nvSpPr>
        <p:spPr>
          <a:xfrm>
            <a:off x="1877505" y="2965192"/>
            <a:ext cx="1467293" cy="4745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AA3EED-6F73-0B94-1310-1B1CAD7B8B1B}"/>
              </a:ext>
            </a:extLst>
          </p:cNvPr>
          <p:cNvSpPr/>
          <p:nvPr/>
        </p:nvSpPr>
        <p:spPr>
          <a:xfrm>
            <a:off x="159487" y="849011"/>
            <a:ext cx="150706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900" dirty="0">
                <a:solidFill>
                  <a:srgbClr val="0091DA"/>
                </a:solidFill>
              </a:rPr>
              <a:t>MOTIVATION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5C8932-AD28-D89A-7789-2CBF4B981826}"/>
              </a:ext>
            </a:extLst>
          </p:cNvPr>
          <p:cNvSpPr/>
          <p:nvPr/>
        </p:nvSpPr>
        <p:spPr>
          <a:xfrm>
            <a:off x="199258" y="3017780"/>
            <a:ext cx="146729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900" dirty="0">
                <a:solidFill>
                  <a:schemeClr val="tx2"/>
                </a:solidFill>
              </a:rPr>
              <a:t>WHAT IS ANTREA?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EAC286-EFDC-1F96-18E4-4562C13C8FDC}"/>
              </a:ext>
            </a:extLst>
          </p:cNvPr>
          <p:cNvSpPr/>
          <p:nvPr/>
        </p:nvSpPr>
        <p:spPr>
          <a:xfrm>
            <a:off x="1877504" y="3017780"/>
            <a:ext cx="146729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900" dirty="0">
                <a:solidFill>
                  <a:schemeClr val="bg1"/>
                </a:solidFill>
              </a:rPr>
              <a:t>HITCH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E782E8D-5F95-3372-8A95-17A38EBD37FA}"/>
              </a:ext>
            </a:extLst>
          </p:cNvPr>
          <p:cNvSpPr/>
          <p:nvPr/>
        </p:nvSpPr>
        <p:spPr>
          <a:xfrm>
            <a:off x="7397082" y="796676"/>
            <a:ext cx="146729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900" dirty="0">
                <a:solidFill>
                  <a:srgbClr val="0070C0"/>
                </a:solidFill>
              </a:rPr>
              <a:t>FUTURE WORK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905437-3CCA-761C-AF69-F1378232B10B}"/>
              </a:ext>
            </a:extLst>
          </p:cNvPr>
          <p:cNvSpPr/>
          <p:nvPr/>
        </p:nvSpPr>
        <p:spPr>
          <a:xfrm>
            <a:off x="3712334" y="2671121"/>
            <a:ext cx="223202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900" dirty="0">
                <a:solidFill>
                  <a:srgbClr val="0070C0"/>
                </a:solidFill>
              </a:rPr>
              <a:t>MY CONTRIBUTION (SO FAR…)</a:t>
            </a:r>
          </a:p>
        </p:txBody>
      </p:sp>
      <p:sp>
        <p:nvSpPr>
          <p:cNvPr id="22" name="Title 5">
            <a:extLst>
              <a:ext uri="{FF2B5EF4-FFF2-40B4-BE49-F238E27FC236}">
                <a16:creationId xmlns:a16="http://schemas.microsoft.com/office/drawing/2014/main" id="{2A18CAD7-2E0F-9B29-C71E-060BC01E01CA}"/>
              </a:ext>
            </a:extLst>
          </p:cNvPr>
          <p:cNvSpPr txBox="1">
            <a:spLocks/>
          </p:cNvSpPr>
          <p:nvPr/>
        </p:nvSpPr>
        <p:spPr>
          <a:xfrm>
            <a:off x="159486" y="1073235"/>
            <a:ext cx="3510225" cy="115172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algn="l" defTabSz="6858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050" dirty="0">
                <a:solidFill>
                  <a:schemeClr val="bg2">
                    <a:lumMod val="10000"/>
                  </a:schemeClr>
                </a:solidFill>
              </a:rPr>
              <a:t>• RCA for complex network issues – pain point for Network and DevOps Engineers – Identification and understanding the problem.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050" dirty="0">
                <a:solidFill>
                  <a:schemeClr val="bg2">
                    <a:lumMod val="10000"/>
                  </a:schemeClr>
                </a:solidFill>
              </a:rPr>
              <a:t>• Not acting on the anomalies on time results in performance degradation of the application.</a:t>
            </a:r>
          </a:p>
        </p:txBody>
      </p:sp>
      <p:sp>
        <p:nvSpPr>
          <p:cNvPr id="23" name="Title 5">
            <a:extLst>
              <a:ext uri="{FF2B5EF4-FFF2-40B4-BE49-F238E27FC236}">
                <a16:creationId xmlns:a16="http://schemas.microsoft.com/office/drawing/2014/main" id="{1BD94885-5278-CD3B-79D4-836B10BE247E}"/>
              </a:ext>
            </a:extLst>
          </p:cNvPr>
          <p:cNvSpPr txBox="1">
            <a:spLocks/>
          </p:cNvSpPr>
          <p:nvPr/>
        </p:nvSpPr>
        <p:spPr>
          <a:xfrm>
            <a:off x="169749" y="3439700"/>
            <a:ext cx="1458724" cy="1274227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 algn="l" defTabSz="6858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• Kubernetes-native CNI offering High-performance and is based on the Open vSwitch project (OVS)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sz="700" dirty="0">
              <a:solidFill>
                <a:schemeClr val="bg2">
                  <a:lumMod val="10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700">
                <a:solidFill>
                  <a:schemeClr val="bg2">
                    <a:lumMod val="10000"/>
                  </a:schemeClr>
                </a:solidFill>
              </a:rPr>
              <a:t>• Uses </a:t>
            </a: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Flow Exporter Module in every Pod to collect Data to Flow Aggregator</a:t>
            </a:r>
          </a:p>
        </p:txBody>
      </p:sp>
      <p:sp>
        <p:nvSpPr>
          <p:cNvPr id="24" name="Title 5">
            <a:extLst>
              <a:ext uri="{FF2B5EF4-FFF2-40B4-BE49-F238E27FC236}">
                <a16:creationId xmlns:a16="http://schemas.microsoft.com/office/drawing/2014/main" id="{55A88A89-50A5-73D5-B656-9438CCC8AB43}"/>
              </a:ext>
            </a:extLst>
          </p:cNvPr>
          <p:cNvSpPr txBox="1">
            <a:spLocks/>
          </p:cNvSpPr>
          <p:nvPr/>
        </p:nvSpPr>
        <p:spPr>
          <a:xfrm>
            <a:off x="1881481" y="3577584"/>
            <a:ext cx="1463316" cy="800334"/>
          </a:xfrm>
          <a:prstGeom prst="rect">
            <a:avLst/>
          </a:prstGeom>
        </p:spPr>
        <p:txBody>
          <a:bodyPr wrap="square" anchor="ctr">
            <a:normAutofit lnSpcReduction="10000"/>
          </a:bodyPr>
          <a:lstStyle>
            <a:lvl1pPr algn="l" defTabSz="6858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• Performance analytics tool to provide an automated troubleshooting solution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• Input - Network flow data as Time series from ClickhouseDB</a:t>
            </a:r>
          </a:p>
        </p:txBody>
      </p:sp>
      <p:sp>
        <p:nvSpPr>
          <p:cNvPr id="25" name="Title 5">
            <a:extLst>
              <a:ext uri="{FF2B5EF4-FFF2-40B4-BE49-F238E27FC236}">
                <a16:creationId xmlns:a16="http://schemas.microsoft.com/office/drawing/2014/main" id="{C6C758BE-0876-FAF9-204E-59DF76379AC1}"/>
              </a:ext>
            </a:extLst>
          </p:cNvPr>
          <p:cNvSpPr txBox="1">
            <a:spLocks/>
          </p:cNvSpPr>
          <p:nvPr/>
        </p:nvSpPr>
        <p:spPr>
          <a:xfrm>
            <a:off x="3712334" y="2928796"/>
            <a:ext cx="2232020" cy="867721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 algn="l" defTabSz="6858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71450" indent="-1714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Developed a Spark job to find the anomalies in existing traffic</a:t>
            </a:r>
          </a:p>
          <a:p>
            <a:pPr marL="171450" indent="-1714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Implemented multiple Time Series Algorithms – EWMA and ARIMA to identify anomalies and forecast anomalies</a:t>
            </a:r>
          </a:p>
        </p:txBody>
      </p:sp>
      <p:sp>
        <p:nvSpPr>
          <p:cNvPr id="27" name="Title 5">
            <a:extLst>
              <a:ext uri="{FF2B5EF4-FFF2-40B4-BE49-F238E27FC236}">
                <a16:creationId xmlns:a16="http://schemas.microsoft.com/office/drawing/2014/main" id="{C520C01C-3852-A55A-FF1B-EAA29E68E8FD}"/>
              </a:ext>
            </a:extLst>
          </p:cNvPr>
          <p:cNvSpPr txBox="1">
            <a:spLocks/>
          </p:cNvSpPr>
          <p:nvPr/>
        </p:nvSpPr>
        <p:spPr>
          <a:xfrm>
            <a:off x="7392479" y="1051105"/>
            <a:ext cx="1629552" cy="934105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 algn="l" defTabSz="6858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• Improve Model performances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•  Identify anomalies in real time using Spark Streaming APIs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• Develop CLI commands for user interaction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5027B0C-0EED-4E77-3C95-E0B9E99105FD}"/>
              </a:ext>
            </a:extLst>
          </p:cNvPr>
          <p:cNvCxnSpPr>
            <a:cxnSpLocks/>
          </p:cNvCxnSpPr>
          <p:nvPr/>
        </p:nvCxnSpPr>
        <p:spPr bwMode="gray">
          <a:xfrm>
            <a:off x="199258" y="2408826"/>
            <a:ext cx="3312038" cy="3576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9EE375AE-44F2-6651-CB4D-F9074D3183D1}"/>
              </a:ext>
            </a:extLst>
          </p:cNvPr>
          <p:cNvSpPr/>
          <p:nvPr/>
        </p:nvSpPr>
        <p:spPr>
          <a:xfrm>
            <a:off x="3712334" y="559194"/>
            <a:ext cx="2005902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900" dirty="0">
                <a:solidFill>
                  <a:srgbClr val="0091DA"/>
                </a:solidFill>
              </a:rPr>
              <a:t>ARCHITECTURE</a:t>
            </a:r>
          </a:p>
        </p:txBody>
      </p:sp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A219AB2A-395E-A3F9-BB69-A7E852D9F1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20080"/>
              </p:ext>
            </p:extLst>
          </p:nvPr>
        </p:nvGraphicFramePr>
        <p:xfrm>
          <a:off x="3712333" y="3796517"/>
          <a:ext cx="1632042" cy="749176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544014">
                  <a:extLst>
                    <a:ext uri="{9D8B030D-6E8A-4147-A177-3AD203B41FA5}">
                      <a16:colId xmlns:a16="http://schemas.microsoft.com/office/drawing/2014/main" val="2447081430"/>
                    </a:ext>
                  </a:extLst>
                </a:gridCol>
                <a:gridCol w="544014">
                  <a:extLst>
                    <a:ext uri="{9D8B030D-6E8A-4147-A177-3AD203B41FA5}">
                      <a16:colId xmlns:a16="http://schemas.microsoft.com/office/drawing/2014/main" val="3375769157"/>
                    </a:ext>
                  </a:extLst>
                </a:gridCol>
                <a:gridCol w="544014">
                  <a:extLst>
                    <a:ext uri="{9D8B030D-6E8A-4147-A177-3AD203B41FA5}">
                      <a16:colId xmlns:a16="http://schemas.microsoft.com/office/drawing/2014/main" val="723956476"/>
                    </a:ext>
                  </a:extLst>
                </a:gridCol>
              </a:tblGrid>
              <a:tr h="187294">
                <a:tc>
                  <a:txBody>
                    <a:bodyPr/>
                    <a:lstStyle/>
                    <a:p>
                      <a:r>
                        <a:rPr lang="en-US" sz="600" dirty="0"/>
                        <a:t>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EWMA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ARIMA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137673"/>
                  </a:ext>
                </a:extLst>
              </a:tr>
              <a:tr h="187294">
                <a:tc>
                  <a:txBody>
                    <a:bodyPr/>
                    <a:lstStyle/>
                    <a:p>
                      <a:r>
                        <a:rPr lang="en-US" sz="6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 93%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16051"/>
                  </a:ext>
                </a:extLst>
              </a:tr>
              <a:tr h="187294">
                <a:tc>
                  <a:txBody>
                    <a:bodyPr/>
                    <a:lstStyle/>
                    <a:p>
                      <a:r>
                        <a:rPr lang="en-US" sz="6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66%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976512"/>
                  </a:ext>
                </a:extLst>
              </a:tr>
              <a:tr h="187294">
                <a:tc>
                  <a:txBody>
                    <a:bodyPr/>
                    <a:lstStyle/>
                    <a:p>
                      <a:r>
                        <a:rPr lang="en-US" sz="6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dirty="0"/>
                        <a:t>66%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932169"/>
                  </a:ext>
                </a:extLst>
              </a:tr>
            </a:tbl>
          </a:graphicData>
        </a:graphic>
      </p:graphicFrame>
      <p:sp>
        <p:nvSpPr>
          <p:cNvPr id="10" name="Title 5">
            <a:extLst>
              <a:ext uri="{FF2B5EF4-FFF2-40B4-BE49-F238E27FC236}">
                <a16:creationId xmlns:a16="http://schemas.microsoft.com/office/drawing/2014/main" id="{41BF51EF-1E0A-800F-1C5C-5BE2C7EBB99C}"/>
              </a:ext>
            </a:extLst>
          </p:cNvPr>
          <p:cNvSpPr txBox="1">
            <a:spLocks/>
          </p:cNvSpPr>
          <p:nvPr/>
        </p:nvSpPr>
        <p:spPr>
          <a:xfrm>
            <a:off x="3599497" y="4545693"/>
            <a:ext cx="2789623" cy="379433"/>
          </a:xfrm>
          <a:prstGeom prst="rect">
            <a:avLst/>
          </a:prstGeom>
        </p:spPr>
        <p:txBody>
          <a:bodyPr wrap="square" anchor="ctr">
            <a:normAutofit/>
          </a:bodyPr>
          <a:lstStyle>
            <a:lvl1pPr algn="l" defTabSz="685851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600" dirty="0">
                <a:solidFill>
                  <a:schemeClr val="bg2">
                    <a:lumMod val="10000"/>
                  </a:schemeClr>
                </a:solidFill>
              </a:rPr>
              <a:t>Calculated on a 30 min iPerf3 Traffic of 5Gbps with multiple </a:t>
            </a:r>
            <a:br>
              <a:rPr lang="en-US" sz="600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en-US" sz="600" dirty="0">
                <a:solidFill>
                  <a:schemeClr val="bg2">
                    <a:lumMod val="10000"/>
                  </a:schemeClr>
                </a:solidFill>
              </a:rPr>
              <a:t>spike in throughput values</a:t>
            </a:r>
          </a:p>
        </p:txBody>
      </p:sp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DD948154-505B-6BAE-044A-805068454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2334" y="809667"/>
            <a:ext cx="3637522" cy="1736204"/>
          </a:xfrm>
          <a:prstGeom prst="rect">
            <a:avLst/>
          </a:prstGeom>
        </p:spPr>
      </p:pic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05ECB915-82AD-269E-5EDA-A00633D01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4354" y="2872951"/>
            <a:ext cx="3131844" cy="1840976"/>
          </a:xfrm>
          <a:prstGeom prst="rect">
            <a:avLst/>
          </a:prstGeom>
        </p:spPr>
      </p:pic>
      <p:pic>
        <p:nvPicPr>
          <p:cNvPr id="19" name="Picture 1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CAC87B8-3654-F000-67E2-DDF245C337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5805" y="2930279"/>
            <a:ext cx="461703" cy="264334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FE84F9A-D6CF-6DFB-0C08-CFF2BCADB029}"/>
              </a:ext>
            </a:extLst>
          </p:cNvPr>
          <p:cNvSpPr/>
          <p:nvPr/>
        </p:nvSpPr>
        <p:spPr>
          <a:xfrm>
            <a:off x="7997160" y="3017377"/>
            <a:ext cx="74734" cy="116513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E8457FA-6AA2-20CC-C7A0-4E59E6257E60}"/>
              </a:ext>
            </a:extLst>
          </p:cNvPr>
          <p:cNvSpPr/>
          <p:nvPr/>
        </p:nvSpPr>
        <p:spPr>
          <a:xfrm>
            <a:off x="8198396" y="3093052"/>
            <a:ext cx="74734" cy="116513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49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VMware_white_16x9">
  <a:themeElements>
    <a:clrScheme name="Custom 1">
      <a:dk1>
        <a:srgbClr val="717074"/>
      </a:dk1>
      <a:lt1>
        <a:srgbClr val="FFFFFF"/>
      </a:lt1>
      <a:dk2>
        <a:srgbClr val="3F3F3F"/>
      </a:dk2>
      <a:lt2>
        <a:srgbClr val="F2F2F2"/>
      </a:lt2>
      <a:accent1>
        <a:srgbClr val="0095D3"/>
      </a:accent1>
      <a:accent2>
        <a:srgbClr val="003D79"/>
      </a:accent2>
      <a:accent3>
        <a:srgbClr val="006990"/>
      </a:accent3>
      <a:accent4>
        <a:srgbClr val="6DB33F"/>
      </a:accent4>
      <a:accent5>
        <a:srgbClr val="78BE20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  <a:custClr name="Baby Blue">
      <a:srgbClr val="89CBDF"/>
    </a:custClr>
  </a:custClrLst>
  <a:extLst>
    <a:ext uri="{05A4C25C-085E-4340-85A3-A5531E510DB2}">
      <thm15:themeFamily xmlns:thm15="http://schemas.microsoft.com/office/thememl/2012/main" name="VMWR_CorpTempRefresh_Light_07_21_hr.potx" id="{05DAF37D-AD21-46CA-8327-AA29D585B2C3}" vid="{AA349161-A6C3-488A-A8B7-7A2D5F49158C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b3a237d-4129-4a2a-8fb3-b20be8ca4bd3" xsi:nil="true"/>
    <lcf76f155ced4ddcb4097134ff3c332f xmlns="eecff013-eb8c-4c49-a4f7-debc5f94f9de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76262D2A52E343AAF850DC1F3DE73F" ma:contentTypeVersion="16" ma:contentTypeDescription="Create a new document." ma:contentTypeScope="" ma:versionID="352e4344a88b0d42fd5a9907966ce810">
  <xsd:schema xmlns:xsd="http://www.w3.org/2001/XMLSchema" xmlns:xs="http://www.w3.org/2001/XMLSchema" xmlns:p="http://schemas.microsoft.com/office/2006/metadata/properties" xmlns:ns2="eecff013-eb8c-4c49-a4f7-debc5f94f9de" xmlns:ns3="67955c02-29b0-4ea0-8381-83f5d997f0d7" xmlns:ns4="eb3a237d-4129-4a2a-8fb3-b20be8ca4bd3" targetNamespace="http://schemas.microsoft.com/office/2006/metadata/properties" ma:root="true" ma:fieldsID="1095959a284e691b3399d7f3253f9f39" ns2:_="" ns3:_="" ns4:_="">
    <xsd:import namespace="eecff013-eb8c-4c49-a4f7-debc5f94f9de"/>
    <xsd:import namespace="67955c02-29b0-4ea0-8381-83f5d997f0d7"/>
    <xsd:import namespace="eb3a237d-4129-4a2a-8fb3-b20be8ca4bd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cff013-eb8c-4c49-a4f7-debc5f94f9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95e2881d-93c9-4b6d-a08c-48bb4ed1ec6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955c02-29b0-4ea0-8381-83f5d997f0d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3a237d-4129-4a2a-8fb3-b20be8ca4bd3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b8d40c1b-b64a-4ec8-9b92-f38d594465fd}" ma:internalName="TaxCatchAll" ma:showField="CatchAllData" ma:web="67955c02-29b0-4ea0-8381-83f5d997f0d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A091CC-0A37-4024-A15B-337CD80159B4}">
  <ds:schemaRefs>
    <ds:schemaRef ds:uri="d6b4368b-19ea-4dfa-a271-6c50d731b311"/>
    <ds:schemaRef ds:uri="eb3a237d-4129-4a2a-8fb3-b20be8ca4bd3"/>
    <ds:schemaRef ds:uri="eecff013-eb8c-4c49-a4f7-debc5f94f9de"/>
    <ds:schemaRef ds:uri="f967a4bc-f23a-43dd-9e5f-24836cecbc0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1E33A5B-6D5D-48C0-B0AC-2D083531C9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150560-1D3E-4287-800E-0D3C7D76ECB5}">
  <ds:schemaRefs>
    <ds:schemaRef ds:uri="67955c02-29b0-4ea0-8381-83f5d997f0d7"/>
    <ds:schemaRef ds:uri="eb3a237d-4129-4a2a-8fb3-b20be8ca4bd3"/>
    <ds:schemaRef ds:uri="eecff013-eb8c-4c49-a4f7-debc5f94f9d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7192</TotalTime>
  <Words>207</Words>
  <Application>Microsoft Macintosh PowerPoint</Application>
  <PresentationFormat>On-screen Show (16:9)</PresentationFormat>
  <Paragraphs>34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Metropolis Light</vt:lpstr>
      <vt:lpstr>Metropolis</vt:lpstr>
      <vt:lpstr>Arial</vt:lpstr>
      <vt:lpstr>VMware_white_16x9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Subramanian Venkataraman</cp:lastModifiedBy>
  <cp:revision>30</cp:revision>
  <cp:lastPrinted>2019-03-15T21:19:37Z</cp:lastPrinted>
  <dcterms:created xsi:type="dcterms:W3CDTF">2018-01-16T21:43:38Z</dcterms:created>
  <dcterms:modified xsi:type="dcterms:W3CDTF">2022-07-24T20:44:35Z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0x0101005976262D2A52E343AAF850DC1F3DE73F</vt:lpwstr>
  </property>
  <property fmtid="{D5CDD505-2E9C-101B-9397-08002B2CF9AE}" pid="3" name="MediaServiceImageTags">
    <vt:lpwstr/>
  </property>
</Properties>
</file>

<file path=docProps/thumbnail.jpeg>
</file>